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305" r:id="rId3"/>
    <p:sldId id="303" r:id="rId4"/>
    <p:sldId id="306" r:id="rId5"/>
    <p:sldId id="296" r:id="rId6"/>
    <p:sldId id="262" r:id="rId7"/>
    <p:sldId id="275" r:id="rId8"/>
    <p:sldId id="274" r:id="rId9"/>
    <p:sldId id="280" r:id="rId10"/>
    <p:sldId id="307" r:id="rId11"/>
    <p:sldId id="258" r:id="rId12"/>
    <p:sldId id="302" r:id="rId13"/>
    <p:sldId id="272" r:id="rId14"/>
    <p:sldId id="297" r:id="rId15"/>
    <p:sldId id="308" r:id="rId16"/>
    <p:sldId id="294" r:id="rId17"/>
    <p:sldId id="289" r:id="rId18"/>
    <p:sldId id="286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4" clrIdx="2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  <p:cmAuthor id="7" name="Microsoft Office User" initials="Office [7]" lastIdx="1" clrIdx="6"/>
  <p:cmAuthor id="8" name="Microsoft Office User" initials="Office [8]" lastIdx="1" clrIdx="7"/>
  <p:cmAuthor id="9" name="Microsoft Office User" initials="Office [9]" lastIdx="1" clrIdx="8"/>
  <p:cmAuthor id="10" name="Microsoft Office User" initials="Office [10]" lastIdx="1" clrIdx="9"/>
  <p:cmAuthor id="11" name="Microsoft Office User" initials="Office [11]" lastIdx="1" clrIdx="10"/>
  <p:cmAuthor id="12" name="Microsoft Office User" initials="Office [12]" lastIdx="1" clrIdx="11"/>
  <p:cmAuthor id="13" name="Microsoft Office User" initials="Office [13]" lastIdx="1" clrIdx="12"/>
  <p:cmAuthor id="14" name="Yuxuan Yuan" initials="YY" lastIdx="1" clrIdx="13">
    <p:extLst>
      <p:ext uri="{19B8F6BF-5375-455C-9EA6-DF929625EA0E}">
        <p15:presenceInfo xmlns:p15="http://schemas.microsoft.com/office/powerpoint/2012/main" userId="S::u6772166@anu.edu.au::fc3035c4-77dc-4e02-b9e1-fe14ebf785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7" autoAdjust="0"/>
    <p:restoredTop sz="93695"/>
  </p:normalViewPr>
  <p:slideViewPr>
    <p:cSldViewPr snapToGrid="0" snapToObjects="1">
      <p:cViewPr varScale="1">
        <p:scale>
          <a:sx n="110" d="100"/>
          <a:sy n="11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3T09:39:19.186" idx="1">
    <p:pos x="10" y="10"/>
    <p:text>I would change the title to "Observational diagnostics for cool winds from starburst galaxy M82". I would also list Crystal as a co-supervisor.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5E65C-7B7A-451E-A7E0-663AC63ABCCC}" type="datetimeFigureOut">
              <a:rPr lang="en-AU" smtClean="0"/>
              <a:t>1/3/2023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BEFBC-AE10-4F85-9D57-A8F1C9237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01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BEFBC-AE10-4F85-9D57-A8F1C923790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98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BEFBC-AE10-4F85-9D57-A8F1C923790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93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BEFBC-AE10-4F85-9D57-A8F1C923790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30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94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8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9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20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39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75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5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7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7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0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F35FE7-B315-9A41-BD30-4FB27DF2E9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C4A772-8297-9348-BF26-C80292E5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03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4BA2-15DD-5B4D-951B-2933590E3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489" y="1081352"/>
            <a:ext cx="9757021" cy="2387600"/>
          </a:xfrm>
        </p:spPr>
        <p:txBody>
          <a:bodyPr>
            <a:normAutofit/>
          </a:bodyPr>
          <a:lstStyle/>
          <a:p>
            <a:r>
              <a:rPr lang="en-GB" dirty="0"/>
              <a:t>3D models for the multiphase wind of M82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D14E5-71DF-0F49-B1E7-DDB9F1A18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904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Yuxuan Yuan (</a:t>
            </a:r>
            <a:r>
              <a:rPr lang="en-US" dirty="0" err="1"/>
              <a:t>IoA</a:t>
            </a:r>
            <a:r>
              <a:rPr lang="en-US" dirty="0"/>
              <a:t>, Cambridge)</a:t>
            </a:r>
          </a:p>
          <a:p>
            <a:r>
              <a:rPr lang="en-US" dirty="0"/>
              <a:t>Mark </a:t>
            </a:r>
            <a:r>
              <a:rPr lang="en-US" dirty="0" err="1"/>
              <a:t>Krumholz</a:t>
            </a:r>
            <a:r>
              <a:rPr lang="en-US" dirty="0"/>
              <a:t> (ANU)</a:t>
            </a:r>
          </a:p>
          <a:p>
            <a:r>
              <a:rPr lang="en-US" dirty="0"/>
              <a:t>Crystal Martin(UCSB)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524FF-78FE-1FE5-DA6C-15EB732F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9674"/>
            <a:ext cx="3667666" cy="678518"/>
          </a:xfrm>
          <a:prstGeom prst="roundRect">
            <a:avLst>
              <a:gd name="adj" fmla="val 4380"/>
            </a:avLst>
          </a:prstGeom>
          <a:solidFill>
            <a:schemeClr val="bg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 descr="DiRAC deploys Atempo Miria for Archiving">
            <a:extLst>
              <a:ext uri="{FF2B5EF4-FFF2-40B4-BE49-F238E27FC236}">
                <a16:creationId xmlns:a16="http://schemas.microsoft.com/office/drawing/2014/main" id="{22D2D8A7-89F7-BE5B-2338-309444FC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6" y="6169674"/>
            <a:ext cx="2305522" cy="6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9914D14-F2AE-9F5A-EC33-A34BFFE4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188" y="6168333"/>
            <a:ext cx="1957171" cy="67985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5EB5954-2D88-F649-CD2D-6DFCCDBAB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80" y="5933426"/>
            <a:ext cx="923232" cy="9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80536-16D1-E422-1308-84F05EEC4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070" y="1289302"/>
                <a:ext cx="5523930" cy="36294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Free parameters: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dirty="0"/>
                  <a:t>The Mach number of the turbulent ISM</a:t>
                </a:r>
              </a:p>
              <a:p>
                <a:r>
                  <a:rPr lang="en-AU" sz="2800" dirty="0"/>
                  <a:t>Orientation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AU" sz="2800" dirty="0"/>
                  <a:t>, opening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AU" sz="2800" dirty="0"/>
              </a:p>
              <a:p>
                <a:r>
                  <a:rPr lang="en-US" sz="2800" dirty="0"/>
                  <a:t>Mass outflow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AU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80536-16D1-E422-1308-84F05EEC4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070" y="1289302"/>
                <a:ext cx="5523930" cy="3629441"/>
              </a:xfrm>
              <a:blipFill>
                <a:blip r:embed="rId2"/>
                <a:stretch>
                  <a:fillRect l="-2294" t="-1394" r="-3440" b="-4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E007B-CC67-9E53-2C1F-DB0B1D3E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14" y="1198139"/>
            <a:ext cx="4297907" cy="42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3F27A-8C3C-0A4B-A208-6B071BA5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29" y="417926"/>
            <a:ext cx="11629341" cy="1325563"/>
          </a:xfrm>
        </p:spPr>
        <p:txBody>
          <a:bodyPr/>
          <a:lstStyle/>
          <a:p>
            <a:r>
              <a:rPr lang="en-US" dirty="0"/>
              <a:t>Why can our DESPOTIC model improve the previous measurement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D821-EDA8-DC4F-9026-88EB4362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29" y="2044430"/>
            <a:ext cx="11129809" cy="3914344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AU" sz="2800" dirty="0"/>
              <a:t>Reasonable </a:t>
            </a:r>
            <a:r>
              <a:rPr lang="en-AU" sz="2800" dirty="0">
                <a:solidFill>
                  <a:srgbClr val="FF0000"/>
                </a:solidFill>
              </a:rPr>
              <a:t>balance</a:t>
            </a:r>
            <a:r>
              <a:rPr lang="en-AU" sz="2800" dirty="0"/>
              <a:t> between physical complexity and numerical efficiency. 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/>
              <a:t>Capable of describing </a:t>
            </a:r>
            <a:r>
              <a:rPr lang="en-AU" sz="2800" dirty="0">
                <a:solidFill>
                  <a:srgbClr val="FF0000"/>
                </a:solidFill>
              </a:rPr>
              <a:t>spatially resolved multi-wavelength</a:t>
            </a:r>
            <a:r>
              <a:rPr lang="en-AU" sz="2800" dirty="0"/>
              <a:t> data.</a:t>
            </a:r>
          </a:p>
          <a:p>
            <a:endParaRPr lang="en-AU" sz="2800" dirty="0"/>
          </a:p>
          <a:p>
            <a:r>
              <a:rPr lang="en-AU" sz="2800" dirty="0"/>
              <a:t>Joint study of </a:t>
            </a:r>
            <a:r>
              <a:rPr lang="en-AU" sz="2800" dirty="0">
                <a:solidFill>
                  <a:srgbClr val="FF0000"/>
                </a:solidFill>
              </a:rPr>
              <a:t>multiple phases </a:t>
            </a:r>
            <a:r>
              <a:rPr lang="en-AU" sz="2800" dirty="0"/>
              <a:t>of the wind (molecular and atomic) in one theoretical framework.</a:t>
            </a:r>
          </a:p>
        </p:txBody>
      </p:sp>
    </p:spTree>
    <p:extLst>
      <p:ext uri="{BB962C8B-B14F-4D97-AF65-F5344CB8AC3E}">
        <p14:creationId xmlns:p14="http://schemas.microsoft.com/office/powerpoint/2010/main" val="173092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D25-6C52-3A4C-8604-D2BA935A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79" y="234421"/>
            <a:ext cx="10131425" cy="1456267"/>
          </a:xfrm>
        </p:spPr>
        <p:txBody>
          <a:bodyPr/>
          <a:lstStyle/>
          <a:p>
            <a:r>
              <a:rPr lang="en-US" dirty="0"/>
              <a:t>Warm neutral outflow (HI 21cm)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F4711A7-5F7F-0742-92BF-49FEC9CC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6275" y="1918624"/>
                <a:ext cx="6669458" cy="4021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Launched clouds are ideally driven from a point potential and maintain constant cross-sectional area.</a:t>
                </a:r>
              </a:p>
              <a:p>
                <a:endParaRPr lang="en-US" sz="2400" dirty="0"/>
              </a:p>
              <a:p>
                <a:r>
                  <a:rPr lang="en-AU" sz="2400" dirty="0"/>
                  <a:t>Fitted parameter (for one hemisphere):</a:t>
                </a:r>
              </a:p>
              <a:p>
                <a:r>
                  <a:rPr lang="en-AU" sz="2400" dirty="0"/>
                  <a:t>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AU" sz="2400" b="0" i="0" smtClean="0">
                            <a:latin typeface="Cambria Math" panose="02040503050406030204" pitchFamily="18" charset="0"/>
                          </a:rPr>
                          <m:t>.73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AU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30.08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85.96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   </m:t>
                    </m:r>
                    <m:acc>
                      <m:accPr>
                        <m:chr m:val="̇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4.0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−1.0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+1.6</m:t>
                        </m:r>
                      </m:sup>
                    </m:sSubSup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𝑦𝑟</m:t>
                        </m:r>
                      </m:den>
                    </m:f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1.57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Mass loading factor: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den>
                    </m:f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0.98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F4711A7-5F7F-0742-92BF-49FEC9CC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6275" y="1918624"/>
                <a:ext cx="6669458" cy="4021870"/>
              </a:xfrm>
              <a:prstGeom prst="rect">
                <a:avLst/>
              </a:prstGeom>
              <a:blipFill>
                <a:blip r:embed="rId2"/>
                <a:stretch>
                  <a:fillRect l="-1331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24AE34-3304-D9D0-92A5-7BE09CEC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545"/>
            <a:ext cx="5035455" cy="50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1A0BBD8-5472-FD45-AB03-AB09F4A8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7" y="242888"/>
            <a:ext cx="11121495" cy="1325562"/>
          </a:xfrm>
        </p:spPr>
        <p:txBody>
          <a:bodyPr/>
          <a:lstStyle/>
          <a:p>
            <a:r>
              <a:rPr lang="en-US" dirty="0"/>
              <a:t>Warm neutral outflow (HI 21cm)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486F-6312-254D-AC1E-63742A60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7" y="1568450"/>
            <a:ext cx="35763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41A0-F52B-1F4B-0A4B-44845F76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77" y="1687546"/>
            <a:ext cx="8617423" cy="5170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9A291-59C4-7012-E960-0FCE462BE00F}"/>
              </a:ext>
            </a:extLst>
          </p:cNvPr>
          <p:cNvSpPr txBox="1"/>
          <p:nvPr/>
        </p:nvSpPr>
        <p:spPr>
          <a:xfrm>
            <a:off x="251791" y="2570846"/>
            <a:ext cx="3087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Grey band</a:t>
            </a:r>
            <a:r>
              <a:rPr lang="en-US" sz="2400" dirty="0"/>
              <a:t>: HI 21 cm spectra for one hemisphere at 15 different positions.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2400" dirty="0"/>
              <a:t>: best fit</a:t>
            </a:r>
          </a:p>
          <a:p>
            <a:r>
              <a:rPr lang="en-US" sz="2400" dirty="0">
                <a:solidFill>
                  <a:srgbClr val="FFC000"/>
                </a:solidFill>
              </a:rPr>
              <a:t>Yellow</a:t>
            </a:r>
            <a:r>
              <a:rPr lang="en-US" sz="2400" dirty="0"/>
              <a:t>: fits from 10 MCMC walkers in the last iteration.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4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1B95-194C-4E40-A5D0-7F97F95A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7" y="255433"/>
            <a:ext cx="6899564" cy="1325563"/>
          </a:xfrm>
        </p:spPr>
        <p:txBody>
          <a:bodyPr/>
          <a:lstStyle/>
          <a:p>
            <a:r>
              <a:rPr lang="en-AU" dirty="0"/>
              <a:t>Variations with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A43BC-8CAD-524A-8892-9A4446C09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737" y="1719983"/>
                <a:ext cx="5463607" cy="4351338"/>
              </a:xfrm>
            </p:spPr>
            <p:txBody>
              <a:bodyPr>
                <a:normAutofit/>
              </a:bodyPr>
              <a:lstStyle/>
              <a:p>
                <a:r>
                  <a:rPr lang="en-AU" sz="2400" b="0" dirty="0"/>
                  <a:t>Yellow: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2400" i="1" dirty="0"/>
                  <a:t> </a:t>
                </a:r>
                <a:r>
                  <a:rPr lang="en-AU" sz="2400" dirty="0"/>
                  <a:t>-&gt; </a:t>
                </a:r>
                <a:r>
                  <a:rPr lang="en-AU" sz="2400" dirty="0">
                    <a:solidFill>
                      <a:srgbClr val="FF0000"/>
                    </a:solidFill>
                  </a:rPr>
                  <a:t>asymmetry</a:t>
                </a:r>
                <a:r>
                  <a:rPr lang="en-AU" sz="2400" dirty="0"/>
                  <a:t> </a:t>
                </a:r>
              </a:p>
              <a:p>
                <a:r>
                  <a:rPr lang="en-AU" sz="2400" dirty="0"/>
                  <a:t>Green: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AU" sz="2400" dirty="0"/>
                  <a:t> -&gt; </a:t>
                </a:r>
                <a:r>
                  <a:rPr lang="en-AU" sz="2400" dirty="0">
                    <a:solidFill>
                      <a:srgbClr val="FF0000"/>
                    </a:solidFill>
                  </a:rPr>
                  <a:t>line-width</a:t>
                </a:r>
              </a:p>
              <a:p>
                <a:r>
                  <a:rPr lang="en-AU" sz="2400" b="0" dirty="0"/>
                  <a:t>Red: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 -&gt; </a:t>
                </a:r>
                <a:r>
                  <a:rPr lang="en-AU" sz="2400" dirty="0">
                    <a:solidFill>
                      <a:srgbClr val="FF0000"/>
                    </a:solidFill>
                  </a:rPr>
                  <a:t>overall scaling</a:t>
                </a:r>
                <a:r>
                  <a:rPr lang="en-AU" sz="2400" dirty="0"/>
                  <a:t>. </a:t>
                </a:r>
              </a:p>
              <a:p>
                <a:endParaRPr lang="en-AU" sz="2400" dirty="0"/>
              </a:p>
              <a:p>
                <a:r>
                  <a:rPr lang="en-AU" sz="2400" dirty="0"/>
                  <a:t>Our model is able to capture the rich information hidden in the spectra.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A43BC-8CAD-524A-8892-9A4446C09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737" y="1719983"/>
                <a:ext cx="5463607" cy="4351338"/>
              </a:xfr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9B89EE3-4052-C4E7-9A55-EAD1CC05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247" y="0"/>
            <a:ext cx="510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7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4F1-1282-3168-0BDC-F65A4E1D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1" y="145577"/>
            <a:ext cx="5833279" cy="1877187"/>
          </a:xfrm>
        </p:spPr>
        <p:txBody>
          <a:bodyPr>
            <a:normAutofit/>
          </a:bodyPr>
          <a:lstStyle/>
          <a:p>
            <a:r>
              <a:rPr lang="en-US" dirty="0"/>
              <a:t>Variation with Potential </a:t>
            </a:r>
            <a:br>
              <a:rPr lang="en-US" dirty="0"/>
            </a:br>
            <a:r>
              <a:rPr lang="en-US" dirty="0"/>
              <a:t>and Expansion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727E-E4B2-2195-C4DB-10CCC680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61" y="2179308"/>
            <a:ext cx="5333211" cy="2499381"/>
          </a:xfrm>
        </p:spPr>
        <p:txBody>
          <a:bodyPr>
            <a:normAutofit/>
          </a:bodyPr>
          <a:lstStyle/>
          <a:p>
            <a:r>
              <a:rPr lang="en-US" sz="2400" dirty="0"/>
              <a:t>Effect of gravitational potential and cloud expansion law on </a:t>
            </a:r>
            <a:r>
              <a:rPr lang="en-US" sz="2400" dirty="0">
                <a:solidFill>
                  <a:srgbClr val="FF0000"/>
                </a:solidFill>
              </a:rPr>
              <a:t>spectral shape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1C35812-F93B-792B-536E-310243C4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07" y="-1"/>
            <a:ext cx="513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4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7404-7ACC-DC47-931A-8D8C4BEB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58547"/>
            <a:ext cx="10515600" cy="1064197"/>
          </a:xfrm>
        </p:spPr>
        <p:txBody>
          <a:bodyPr/>
          <a:lstStyle/>
          <a:p>
            <a:r>
              <a:rPr lang="en-US" dirty="0"/>
              <a:t>Cold molecular outflow (CO 2-&gt;1)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BED631-A116-154C-80F1-61C6792AA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539" y="1316258"/>
                <a:ext cx="9584710" cy="21127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Clouds are ideally driven from a point potential and maintain constant cross-sectional area.</a:t>
                </a:r>
              </a:p>
              <a:p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3.16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11.34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80.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̇"/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2.0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−0.65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+1.1</m:t>
                        </m:r>
                      </m:sup>
                    </m:sSubSup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𝑦𝑟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</m:t>
                    </m:r>
                  </m:oMath>
                </a14:m>
                <a:r>
                  <a:rPr lang="en-AU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0.49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BED631-A116-154C-80F1-61C6792AA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1316258"/>
                <a:ext cx="9584710" cy="2112742"/>
              </a:xfrm>
              <a:blipFill>
                <a:blip r:embed="rId2"/>
                <a:stretch>
                  <a:fillRect l="-661" t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1056DA-11B5-EEE8-96A4-081B32EE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56" y="2777525"/>
            <a:ext cx="9584710" cy="38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9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69C6-5DDF-3346-807E-FA500FBE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8" y="183007"/>
            <a:ext cx="10515600" cy="1325563"/>
          </a:xfrm>
        </p:spPr>
        <p:txBody>
          <a:bodyPr/>
          <a:lstStyle/>
          <a:p>
            <a:r>
              <a:rPr lang="en-US" dirty="0"/>
              <a:t>Implications From Best fits for magnetic field and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E072-B0A1-754F-BD76-0815EC6F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48" y="1612489"/>
            <a:ext cx="4174971" cy="4027513"/>
          </a:xfrm>
        </p:spPr>
        <p:txBody>
          <a:bodyPr>
            <a:normAutofit lnSpcReduction="10000"/>
          </a:bodyPr>
          <a:lstStyle/>
          <a:p>
            <a:endParaRPr lang="en-AU" dirty="0"/>
          </a:p>
          <a:p>
            <a:endParaRPr lang="en-AU" sz="2800" dirty="0"/>
          </a:p>
          <a:p>
            <a:pPr marL="0" indent="0">
              <a:buNone/>
            </a:pPr>
            <a:r>
              <a:rPr lang="en-AU" sz="2800" dirty="0"/>
              <a:t>For both warm neutral and cold molecular outflow: </a:t>
            </a:r>
          </a:p>
          <a:p>
            <a:r>
              <a:rPr lang="en-AU" sz="2600" dirty="0"/>
              <a:t>The entrained cool clouds maintain their constant cross-sectional area.</a:t>
            </a:r>
          </a:p>
          <a:p>
            <a:r>
              <a:rPr lang="en-AU" sz="2600" dirty="0"/>
              <a:t>B and cooling could </a:t>
            </a:r>
            <a:r>
              <a:rPr lang="en-AU" sz="2600" dirty="0">
                <a:solidFill>
                  <a:srgbClr val="FF0000"/>
                </a:solidFill>
              </a:rPr>
              <a:t>confine the cloud expansion</a:t>
            </a:r>
            <a:r>
              <a:rPr lang="en-AU" sz="2600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6AE851-8D9B-F44C-8A79-3D53FEF4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551" y="1192486"/>
            <a:ext cx="5978210" cy="4551429"/>
          </a:xfrm>
          <a:prstGeom prst="rect">
            <a:avLst/>
          </a:prstGeo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F6E76FB2-80C0-D8DD-BDA9-042C4391E6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7789" y="1426617"/>
            <a:ext cx="6466000" cy="4551429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8FC620-6284-F00A-BD11-4320F61A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40" y="1846619"/>
            <a:ext cx="6265860" cy="4365558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61069574-3C89-B964-A129-69A11763E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551" y="5912628"/>
            <a:ext cx="60992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1200" dirty="0"/>
              <a:t>McCourt+15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96FA8E7-37BF-02CA-665B-113D343A0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7789" y="6185884"/>
            <a:ext cx="60992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1200" dirty="0" err="1"/>
              <a:t>Gronke&amp;Oh</a:t>
            </a:r>
            <a:r>
              <a:rPr lang="en-AU" sz="1200" dirty="0"/>
              <a:t> 18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9F8BE1E8-DA7F-1EF4-B62B-44FDBFFA7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40" y="6420015"/>
            <a:ext cx="60992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1200" dirty="0"/>
              <a:t>Lopez-Rodriguez+21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90954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5B65-B20F-4B14-92F4-B748478B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440266"/>
            <a:ext cx="11015133" cy="1063626"/>
          </a:xfrm>
        </p:spPr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EE870-AAC6-4DF4-BC1C-7E5D88B01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297" y="1704975"/>
                <a:ext cx="10131425" cy="36491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>
                  <a:effectLst/>
                  <a:latin typeface="Helvetica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sz="2000" dirty="0">
                    <a:effectLst/>
                    <a:latin typeface="Helvetica" pitchFamily="2" charset="0"/>
                  </a:rPr>
                  <a:t>The wind has an edge-on orientation and a conical sheath geometry for all phases, consistent with earlier visual analyses. </a:t>
                </a:r>
                <a:endParaRPr lang="en-GB" sz="2000" dirty="0">
                  <a:effectLst/>
                  <a:latin typeface="Times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sz="2000" dirty="0">
                    <a:effectLst/>
                    <a:latin typeface="Times" pitchFamily="2" charset="0"/>
                  </a:rPr>
                  <a:t>The total mass flux carried by the warm neutral phase is </a:t>
                </a:r>
                <a:r>
                  <a:rPr lang="en-GB" sz="2000" dirty="0">
                    <a:effectLst/>
                    <a:latin typeface="Helvetica" pitchFamily="2" charset="0"/>
                  </a:rPr>
                  <a:t>≈</a:t>
                </a:r>
                <a:r>
                  <a:rPr lang="en-GB" sz="2000" dirty="0">
                    <a:effectLst/>
                    <a:latin typeface="Times" pitchFamily="2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𝑦𝑟</m:t>
                        </m:r>
                      </m:den>
                    </m:f>
                  </m:oMath>
                </a14:m>
                <a:r>
                  <a:rPr lang="en-GB" sz="2000" dirty="0">
                    <a:effectLst/>
                    <a:latin typeface="Times" pitchFamily="2" charset="0"/>
                  </a:rPr>
                  <a:t> , while that carried by the molecular phase is </a:t>
                </a:r>
                <a:r>
                  <a:rPr lang="en-GB" sz="2000" dirty="0">
                    <a:effectLst/>
                    <a:latin typeface="Helvetica" pitchFamily="2" charset="0"/>
                  </a:rPr>
                  <a:t>≈</a:t>
                </a:r>
                <a:r>
                  <a:rPr lang="en-GB" sz="2000" dirty="0">
                    <a:effectLst/>
                    <a:latin typeface="Times" pitchFamily="2" charset="0"/>
                  </a:rPr>
                  <a:t>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𝑦𝑟</m:t>
                        </m:r>
                      </m:den>
                    </m:f>
                  </m:oMath>
                </a14:m>
                <a:r>
                  <a:rPr lang="en-GB" sz="2000" dirty="0">
                    <a:effectLst/>
                    <a:latin typeface="Times" pitchFamily="2" charset="0"/>
                  </a:rPr>
                  <a:t> . The latter is uncertain at the factor of </a:t>
                </a:r>
                <a:r>
                  <a:rPr lang="en-GB" sz="2000" dirty="0">
                    <a:effectLst/>
                    <a:latin typeface="Helvetica" pitchFamily="2" charset="0"/>
                  </a:rPr>
                  <a:t>≈</a:t>
                </a:r>
                <a:r>
                  <a:rPr lang="en-GB" sz="2000" dirty="0">
                    <a:effectLst/>
                    <a:latin typeface="Times" pitchFamily="2" charset="0"/>
                  </a:rPr>
                  <a:t>2 level, while the former is tightly constrained, with only </a:t>
                </a:r>
                <a:r>
                  <a:rPr lang="en-GB" sz="2000" dirty="0">
                    <a:effectLst/>
                    <a:latin typeface="Helvetica" pitchFamily="2" charset="0"/>
                  </a:rPr>
                  <a:t>≈</a:t>
                </a:r>
                <a:r>
                  <a:rPr lang="en-GB" sz="2000" dirty="0">
                    <a:effectLst/>
                    <a:latin typeface="Times" pitchFamily="2" charset="0"/>
                  </a:rPr>
                  <a:t>25 per cent uncertainty.</a:t>
                </a:r>
                <a:endParaRPr lang="en-GB" sz="2000" dirty="0">
                  <a:effectLst/>
                  <a:latin typeface="Helvetica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sz="2000" dirty="0">
                    <a:latin typeface="Helvetica" pitchFamily="2" charset="0"/>
                  </a:rPr>
                  <a:t>T</a:t>
                </a:r>
                <a:r>
                  <a:rPr lang="en-GB" sz="2000" dirty="0">
                    <a:effectLst/>
                    <a:latin typeface="Helvetica" pitchFamily="2" charset="0"/>
                  </a:rPr>
                  <a:t>he atomic and molecular clouds retain near constant area as they flow outward, rather than expanding to intercept more momentum.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EE870-AAC6-4DF4-BC1C-7E5D88B01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297" y="1704975"/>
                <a:ext cx="10131425" cy="3649133"/>
              </a:xfr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8188B2-6D14-0A40-83B5-8C840FB18E19}"/>
              </a:ext>
            </a:extLst>
          </p:cNvPr>
          <p:cNvSpPr txBox="1">
            <a:spLocks/>
          </p:cNvSpPr>
          <p:nvPr/>
        </p:nvSpPr>
        <p:spPr>
          <a:xfrm>
            <a:off x="338667" y="1503892"/>
            <a:ext cx="11548534" cy="518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latin typeface="URWPalladio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F48A7-3372-0A16-FE98-842D36CD9DBD}"/>
              </a:ext>
            </a:extLst>
          </p:cNvPr>
          <p:cNvSpPr txBox="1"/>
          <p:nvPr/>
        </p:nvSpPr>
        <p:spPr>
          <a:xfrm>
            <a:off x="659297" y="6233068"/>
            <a:ext cx="741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further details, please refer to https://</a:t>
            </a:r>
            <a:r>
              <a:rPr lang="en-US" dirty="0" err="1"/>
              <a:t>arxiv.org</a:t>
            </a:r>
            <a:r>
              <a:rPr lang="en-US" dirty="0"/>
              <a:t>/abs/2204.05006</a:t>
            </a:r>
          </a:p>
        </p:txBody>
      </p:sp>
    </p:spTree>
    <p:extLst>
      <p:ext uri="{BB962C8B-B14F-4D97-AF65-F5344CB8AC3E}">
        <p14:creationId xmlns:p14="http://schemas.microsoft.com/office/powerpoint/2010/main" val="48043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0FBB-015E-6B4E-A02B-1B7B9663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36" y="675861"/>
            <a:ext cx="10131425" cy="1456267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19065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4D2E-5CED-F843-BE40-705CAD2F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129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0C22-4235-724B-9882-3312A4E7C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6908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pPr lvl="1"/>
            <a:r>
              <a:rPr lang="en-US" sz="2000" dirty="0"/>
              <a:t>What are galactic winds/why are they important?</a:t>
            </a:r>
          </a:p>
          <a:p>
            <a:pPr lvl="1"/>
            <a:r>
              <a:rPr lang="en-US" sz="2000" dirty="0"/>
              <a:t>Previous methods. Limitations?</a:t>
            </a:r>
          </a:p>
          <a:p>
            <a:r>
              <a:rPr lang="en-US" sz="2000" dirty="0"/>
              <a:t>How we do better</a:t>
            </a:r>
          </a:p>
          <a:p>
            <a:pPr lvl="1"/>
            <a:r>
              <a:rPr lang="en-US" sz="2000" dirty="0"/>
              <a:t>Higher quality data</a:t>
            </a:r>
          </a:p>
          <a:p>
            <a:pPr lvl="1"/>
            <a:r>
              <a:rPr lang="en-US" sz="2000" dirty="0"/>
              <a:t>State-of-the-art model</a:t>
            </a:r>
          </a:p>
          <a:p>
            <a:r>
              <a:rPr lang="en-US" sz="2000" dirty="0"/>
              <a:t>Results</a:t>
            </a:r>
          </a:p>
          <a:p>
            <a:pPr lvl="1"/>
            <a:r>
              <a:rPr lang="en-US" sz="2000" dirty="0"/>
              <a:t>Good fits between model and data</a:t>
            </a:r>
          </a:p>
          <a:p>
            <a:pPr lvl="1"/>
            <a:r>
              <a:rPr lang="en-US" sz="2000" dirty="0"/>
              <a:t>Tight constraint on the physical properties</a:t>
            </a:r>
          </a:p>
          <a:p>
            <a:pPr lvl="1"/>
            <a:r>
              <a:rPr lang="en-US" sz="2000" dirty="0"/>
              <a:t>Further implications </a:t>
            </a:r>
          </a:p>
          <a:p>
            <a:r>
              <a:rPr 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4164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4C84-7EA9-F746-B638-AE498E02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1" y="286688"/>
            <a:ext cx="4847778" cy="865308"/>
          </a:xfrm>
        </p:spPr>
        <p:txBody>
          <a:bodyPr/>
          <a:lstStyle/>
          <a:p>
            <a:r>
              <a:rPr lang="en-US" dirty="0"/>
              <a:t>winds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1F7E91-9C2E-FC44-84E8-B0A01B578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45" y="1234029"/>
            <a:ext cx="4800070" cy="1763857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Winds: Streams of high-velocity clouds</a:t>
            </a:r>
          </a:p>
          <a:p>
            <a:r>
              <a:rPr lang="en-US" sz="2800" dirty="0"/>
              <a:t>Generated by SN, radiation or AGN</a:t>
            </a:r>
          </a:p>
          <a:p>
            <a:r>
              <a:rPr lang="en-US" sz="2800" dirty="0"/>
              <a:t>Multiphase structure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A2093AC-E443-4B45-AB6D-82F46911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915" y="5411147"/>
            <a:ext cx="6099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2000" dirty="0"/>
              <a:t>Hopkins+14</a:t>
            </a:r>
            <a:endParaRPr lang="en-AU" sz="12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0B8C1B2-422B-6542-BF19-960AED75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9" y="204655"/>
            <a:ext cx="6434738" cy="5039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1A387-9215-5169-4D76-FE3638757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67" y="774301"/>
            <a:ext cx="6156062" cy="5263094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3CB30715-2431-E6E9-E710-4769EFA22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7267" y="6120779"/>
            <a:ext cx="6099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2000" dirty="0"/>
              <a:t>Tumlinson+17</a:t>
            </a:r>
            <a:endParaRPr lang="en-AU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2633F-B444-070F-141F-6EAD543CE951}"/>
              </a:ext>
            </a:extLst>
          </p:cNvPr>
          <p:cNvSpPr txBox="1">
            <a:spLocks/>
          </p:cNvSpPr>
          <p:nvPr/>
        </p:nvSpPr>
        <p:spPr>
          <a:xfrm>
            <a:off x="279845" y="3439303"/>
            <a:ext cx="4800070" cy="161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Large impact</a:t>
            </a:r>
          </a:p>
          <a:p>
            <a:r>
              <a:rPr lang="en-US" sz="2800" dirty="0"/>
              <a:t>Galactic scale: </a:t>
            </a:r>
            <a:r>
              <a:rPr lang="en-AU" sz="2800" dirty="0"/>
              <a:t>quench star formation; control the baryonic budget of galaxies.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412105-EC12-A66D-6AF7-5936D450E8C7}"/>
              </a:ext>
            </a:extLst>
          </p:cNvPr>
          <p:cNvSpPr txBox="1">
            <a:spLocks/>
          </p:cNvSpPr>
          <p:nvPr/>
        </p:nvSpPr>
        <p:spPr>
          <a:xfrm>
            <a:off x="279845" y="5065397"/>
            <a:ext cx="4800070" cy="105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Cosmological scale: transport mass to CGM or IGM. </a:t>
            </a:r>
          </a:p>
        </p:txBody>
      </p:sp>
    </p:spTree>
    <p:extLst>
      <p:ext uri="{BB962C8B-B14F-4D97-AF65-F5344CB8AC3E}">
        <p14:creationId xmlns:p14="http://schemas.microsoft.com/office/powerpoint/2010/main" val="930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88BE-9E78-2159-B6F5-7356FE40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4" y="365125"/>
            <a:ext cx="3640347" cy="1325563"/>
          </a:xfrm>
        </p:spPr>
        <p:txBody>
          <a:bodyPr/>
          <a:lstStyle/>
          <a:p>
            <a:r>
              <a:rPr lang="en-US" dirty="0"/>
              <a:t>Wind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C0DD3-1254-5C9F-112B-2B39FBC28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93" y="3791672"/>
            <a:ext cx="4198463" cy="21467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Cool wind</a:t>
            </a:r>
          </a:p>
          <a:p>
            <a:pPr lvl="1"/>
            <a:r>
              <a:rPr lang="en-US" sz="2400" dirty="0"/>
              <a:t>Radiative cooling</a:t>
            </a:r>
          </a:p>
          <a:p>
            <a:pPr lvl="1"/>
            <a:r>
              <a:rPr lang="en-US" sz="2400" dirty="0"/>
              <a:t>Hot wind entrainment</a:t>
            </a:r>
          </a:p>
          <a:p>
            <a:pPr lvl="1"/>
            <a:r>
              <a:rPr lang="en-US" sz="2400" dirty="0"/>
              <a:t>Radiation pressure or CR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radar chart&#10;&#10;Description automatically generated">
            <a:extLst>
              <a:ext uri="{FF2B5EF4-FFF2-40B4-BE49-F238E27FC236}">
                <a16:creationId xmlns:a16="http://schemas.microsoft.com/office/drawing/2014/main" id="{AB3E079B-521D-2609-3698-29F3B2A5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60" y="433725"/>
            <a:ext cx="6383966" cy="4500173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D5BC59A9-F5AC-0859-7ABF-05A214C3B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4146" y="6466775"/>
            <a:ext cx="17330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1200" dirty="0"/>
              <a:t>Krumholz&amp;Thompson13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6149E90D-646B-C962-75B1-63F03A89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938" y="4991319"/>
            <a:ext cx="17330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1200" dirty="0"/>
              <a:t>Thompson+16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9FFC8-CD4D-AF6F-9FB4-878EFD9B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4" y="766845"/>
            <a:ext cx="6282472" cy="485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id="{0BF82AE8-9546-AD7D-CD5C-7E4FAEE1A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96" y="5886952"/>
            <a:ext cx="17330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1200" dirty="0"/>
              <a:t>Schneider+18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7D54D06-C63E-8594-7DCC-B305389C7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146" y="0"/>
            <a:ext cx="2170561" cy="6390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4433C-D1DF-99AF-1135-6754D0ADD6B7}"/>
              </a:ext>
            </a:extLst>
          </p:cNvPr>
          <p:cNvSpPr txBox="1">
            <a:spLocks/>
          </p:cNvSpPr>
          <p:nvPr/>
        </p:nvSpPr>
        <p:spPr>
          <a:xfrm>
            <a:off x="291087" y="1690688"/>
            <a:ext cx="3797834" cy="2146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Hot wind (</a:t>
            </a:r>
            <a:r>
              <a:rPr lang="en-GB" sz="2400" dirty="0" err="1"/>
              <a:t>Chevalier&amp;Clegg</a:t>
            </a:r>
            <a:r>
              <a:rPr lang="en-GB" sz="2400" dirty="0"/>
              <a:t> 1985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Shock heated gas from SN</a:t>
            </a:r>
          </a:p>
        </p:txBody>
      </p:sp>
    </p:spTree>
    <p:extLst>
      <p:ext uri="{BB962C8B-B14F-4D97-AF65-F5344CB8AC3E}">
        <p14:creationId xmlns:p14="http://schemas.microsoft.com/office/powerpoint/2010/main" val="23315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AD33-9FF3-334D-A428-2C1D3A38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171450"/>
            <a:ext cx="10515600" cy="1325563"/>
          </a:xfrm>
        </p:spPr>
        <p:txBody>
          <a:bodyPr/>
          <a:lstStyle/>
          <a:p>
            <a:r>
              <a:rPr lang="en-AU" dirty="0"/>
              <a:t>Extract information from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A343-80F1-C44F-96E2-6FB51DCD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44885"/>
            <a:ext cx="3856382" cy="23675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Direct extraction</a:t>
            </a:r>
          </a:p>
          <a:p>
            <a:r>
              <a:rPr lang="en-AU" sz="2400" dirty="0"/>
              <a:t>Emission -&gt; kinematics (conversion factor)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Double-peaked</a:t>
            </a:r>
            <a:r>
              <a:rPr lang="en-US" sz="2400" dirty="0"/>
              <a:t> profile -&gt; biconical sheath geometry</a:t>
            </a:r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076A5A-ADD6-BC47-9A88-AE6EE823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62921"/>
            <a:ext cx="7924800" cy="4734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64AD8327-4B43-4140-9F39-A5D8868DB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4800" y="6198598"/>
                <a:ext cx="686646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Heckman et al 1990       </a:t>
                </a:r>
                <a:r>
                  <a:rPr lang="en-AU" sz="2000" dirty="0">
                    <a:solidFill>
                      <a:schemeClr val="tx1"/>
                    </a:solidFill>
                  </a:rPr>
                  <a:t>N’: [NII]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6548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, H: H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, N: [NII]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6584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</a:t>
                </a:r>
                <a:endParaRPr lang="en-AU" sz="1200" dirty="0"/>
              </a:p>
            </p:txBody>
          </p:sp>
        </mc:Choice>
        <mc:Fallback xmlns="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64AD8327-4B43-4140-9F39-A5D8868D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6198598"/>
                <a:ext cx="6866467" cy="400110"/>
              </a:xfrm>
              <a:prstGeom prst="rect">
                <a:avLst/>
              </a:prstGeom>
              <a:blipFill>
                <a:blip r:embed="rId3"/>
                <a:stretch>
                  <a:fillRect l="-924" t="-9375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53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8656-7F1F-A841-B6BD-521C4D5C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104159"/>
            <a:ext cx="10515600" cy="1325563"/>
          </a:xfrm>
        </p:spPr>
        <p:txBody>
          <a:bodyPr/>
          <a:lstStyle/>
          <a:p>
            <a:r>
              <a:rPr lang="en-AU" dirty="0"/>
              <a:t>Extract information from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3626-9860-C949-B2C8-2F41F6E0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429722"/>
            <a:ext cx="9138124" cy="88409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Numerical simulations -&gt; too expensive!</a:t>
            </a:r>
          </a:p>
          <a:p>
            <a:r>
              <a:rPr lang="en-US" sz="2400" dirty="0"/>
              <a:t>Analytical wind model -&gt; parameter fitting (</a:t>
            </a:r>
            <a:r>
              <a:rPr lang="it-IT" sz="2400" dirty="0"/>
              <a:t>Steidel+10 Lochhaas+18)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C7C56B-E389-C2F9-BCC7-F28F5706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17" y="2712300"/>
            <a:ext cx="4041541" cy="4041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85AE3D-8D00-8E5E-31EB-E28512CC8B5C}"/>
              </a:ext>
            </a:extLst>
          </p:cNvPr>
          <p:cNvSpPr txBox="1">
            <a:spLocks/>
          </p:cNvSpPr>
          <p:nvPr/>
        </p:nvSpPr>
        <p:spPr>
          <a:xfrm>
            <a:off x="469901" y="2848778"/>
            <a:ext cx="6567004" cy="208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“Spherical cow model”</a:t>
            </a:r>
          </a:p>
          <a:p>
            <a:r>
              <a:rPr lang="en-US" sz="2400" dirty="0"/>
              <a:t>Simplified wind structure</a:t>
            </a:r>
            <a:endParaRPr lang="it-IT" sz="2400" dirty="0"/>
          </a:p>
          <a:p>
            <a:r>
              <a:rPr lang="it-IT" sz="2400" dirty="0"/>
              <a:t>Un-</a:t>
            </a:r>
            <a:r>
              <a:rPr lang="it-IT" sz="2400" dirty="0" err="1"/>
              <a:t>resolved</a:t>
            </a:r>
            <a:r>
              <a:rPr lang="it-IT" sz="2400" dirty="0"/>
              <a:t>, </a:t>
            </a:r>
            <a:r>
              <a:rPr lang="it-IT" sz="2400" dirty="0" err="1"/>
              <a:t>stacked</a:t>
            </a:r>
            <a:r>
              <a:rPr lang="it-IT" sz="2400" dirty="0"/>
              <a:t> </a:t>
            </a:r>
            <a:r>
              <a:rPr lang="it-IT" sz="2400" dirty="0" err="1"/>
              <a:t>spectra</a:t>
            </a:r>
            <a:endParaRPr lang="it-IT" sz="2400" dirty="0"/>
          </a:p>
          <a:p>
            <a:r>
              <a:rPr lang="it-IT" sz="2400" dirty="0"/>
              <a:t>Single </a:t>
            </a:r>
            <a:r>
              <a:rPr lang="it-IT" sz="2400" dirty="0" err="1"/>
              <a:t>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B20B-F51A-8C4B-91E8-9B748FD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32" y="459784"/>
            <a:ext cx="4089400" cy="1325563"/>
          </a:xfrm>
        </p:spPr>
        <p:txBody>
          <a:bodyPr/>
          <a:lstStyle/>
          <a:p>
            <a:r>
              <a:rPr lang="en-US" dirty="0"/>
              <a:t>Rich data of winds in M82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C3D2-12C9-3F4B-A327-AB01DDF61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432" y="1803603"/>
                <a:ext cx="52522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A nearby (3.6 </a:t>
                </a:r>
                <a:r>
                  <a:rPr lang="en-US" sz="2800" dirty="0" err="1"/>
                  <a:t>Mpc</a:t>
                </a:r>
                <a:r>
                  <a:rPr lang="en-US" sz="2800" dirty="0"/>
                  <a:t>) edge-on dwarf galaxy</a:t>
                </a:r>
              </a:p>
              <a:p>
                <a:r>
                  <a:rPr lang="en-US" sz="2800" dirty="0"/>
                  <a:t>Merger-driven intense starburst, SFR = 4.1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sz="2800" dirty="0"/>
                  <a:t>/</a:t>
                </a:r>
                <a:r>
                  <a:rPr lang="en-US" sz="2800" dirty="0" err="1"/>
                  <a:t>yr</a:t>
                </a:r>
                <a:endParaRPr lang="en-AU" sz="2800" dirty="0"/>
              </a:p>
              <a:p>
                <a:r>
                  <a:rPr lang="en-AU" sz="2800" dirty="0"/>
                  <a:t>Emission over the entire position-position-velocity space for various species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C3D2-12C9-3F4B-A327-AB01DDF61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32" y="1803603"/>
                <a:ext cx="5252291" cy="4351338"/>
              </a:xfrm>
              <a:blipFill>
                <a:blip r:embed="rId2"/>
                <a:stretch>
                  <a:fillRect l="-1928" r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3">
            <a:extLst>
              <a:ext uri="{FF2B5EF4-FFF2-40B4-BE49-F238E27FC236}">
                <a16:creationId xmlns:a16="http://schemas.microsoft.com/office/drawing/2014/main" id="{BFD7307A-286F-A540-89C8-53A88140D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723" y="5954886"/>
            <a:ext cx="6099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AU" sz="2000" dirty="0"/>
              <a:t>Veilleux et al 2020</a:t>
            </a:r>
            <a:endParaRPr lang="en-AU" sz="1200" dirty="0"/>
          </a:p>
        </p:txBody>
      </p:sp>
      <p:pic>
        <p:nvPicPr>
          <p:cNvPr id="7" name="Picture 6" descr="A picture containing text, star, outdoor object&#10;&#10;Description automatically generated">
            <a:extLst>
              <a:ext uri="{FF2B5EF4-FFF2-40B4-BE49-F238E27FC236}">
                <a16:creationId xmlns:a16="http://schemas.microsoft.com/office/drawing/2014/main" id="{2E8D261C-0750-424F-B87E-0E0A34BF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960" y="703059"/>
            <a:ext cx="658284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C39C-209B-E64D-BAEC-4D545E3B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39" y="238866"/>
            <a:ext cx="3535967" cy="1149025"/>
          </a:xfrm>
        </p:spPr>
        <p:txBody>
          <a:bodyPr>
            <a:normAutofit/>
          </a:bodyPr>
          <a:lstStyle/>
          <a:p>
            <a:r>
              <a:rPr lang="en-US" dirty="0"/>
              <a:t>Wide-field 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DEBBC-8C16-B54B-A0DD-46D88C31D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239" y="1987589"/>
            <a:ext cx="3362925" cy="29584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Rotation disc structure below ±0.8 kpc</a:t>
            </a:r>
          </a:p>
          <a:p>
            <a:r>
              <a:rPr lang="en-US" sz="2400" dirty="0"/>
              <a:t>Select wind spectra above this height (shown by orange squares)</a:t>
            </a:r>
            <a:endParaRPr lang="en-US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AC4ED0B-8635-09A3-246D-44282123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24" y="845988"/>
            <a:ext cx="6692900" cy="529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C5DDF-3108-0557-6C2F-E570F7C7B05D}"/>
              </a:ext>
            </a:extLst>
          </p:cNvPr>
          <p:cNvSpPr txBox="1"/>
          <p:nvPr/>
        </p:nvSpPr>
        <p:spPr>
          <a:xfrm>
            <a:off x="5413093" y="6342927"/>
            <a:ext cx="82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[kpc]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3BB01-F484-B024-5429-062C5EE14B7F}"/>
              </a:ext>
            </a:extLst>
          </p:cNvPr>
          <p:cNvSpPr txBox="1"/>
          <p:nvPr/>
        </p:nvSpPr>
        <p:spPr>
          <a:xfrm>
            <a:off x="8690658" y="6342927"/>
            <a:ext cx="82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[kpc]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3644F-9298-7915-5C3A-41D0F9E1ECAF}"/>
              </a:ext>
            </a:extLst>
          </p:cNvPr>
          <p:cNvSpPr txBox="1"/>
          <p:nvPr/>
        </p:nvSpPr>
        <p:spPr>
          <a:xfrm>
            <a:off x="10913891" y="1987590"/>
            <a:ext cx="1184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integrated intensity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CE9D-D26C-7D91-4F1E-CAA2A5921CDB}"/>
              </a:ext>
            </a:extLst>
          </p:cNvPr>
          <p:cNvSpPr txBox="1"/>
          <p:nvPr/>
        </p:nvSpPr>
        <p:spPr>
          <a:xfrm>
            <a:off x="10913891" y="4271059"/>
            <a:ext cx="1172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velocity of spectra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B46B6-2A45-ED7E-5077-039C9F36ED78}"/>
              </a:ext>
            </a:extLst>
          </p:cNvPr>
          <p:cNvSpPr txBox="1"/>
          <p:nvPr/>
        </p:nvSpPr>
        <p:spPr>
          <a:xfrm>
            <a:off x="5044632" y="199657"/>
            <a:ext cx="156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 2-&gt;1 Leroy+2015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B8392-6141-8A21-BAB5-06EF0260CEF4}"/>
              </a:ext>
            </a:extLst>
          </p:cNvPr>
          <p:cNvSpPr txBox="1"/>
          <p:nvPr/>
        </p:nvSpPr>
        <p:spPr>
          <a:xfrm>
            <a:off x="8319796" y="199940"/>
            <a:ext cx="150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 21 cm</a:t>
            </a:r>
          </a:p>
          <a:p>
            <a:r>
              <a:rPr lang="en-US" dirty="0"/>
              <a:t>Martini+2018</a:t>
            </a:r>
          </a:p>
        </p:txBody>
      </p:sp>
    </p:spTree>
    <p:extLst>
      <p:ext uri="{BB962C8B-B14F-4D97-AF65-F5344CB8AC3E}">
        <p14:creationId xmlns:p14="http://schemas.microsoft.com/office/powerpoint/2010/main" val="388569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26955D-EB1F-1B4F-8378-9142576E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36" y="169456"/>
            <a:ext cx="5106346" cy="920644"/>
          </a:xfrm>
        </p:spPr>
        <p:txBody>
          <a:bodyPr>
            <a:normAutofit fontScale="90000"/>
          </a:bodyPr>
          <a:lstStyle/>
          <a:p>
            <a:r>
              <a:rPr lang="en-US" dirty="0"/>
              <a:t>Our wind model DESPOTIC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4FA5-6A4C-224F-86DA-3B826D20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9" y="938912"/>
            <a:ext cx="11157635" cy="1122750"/>
          </a:xfrm>
        </p:spPr>
        <p:txBody>
          <a:bodyPr>
            <a:normAutofit/>
          </a:bodyPr>
          <a:lstStyle/>
          <a:p>
            <a:r>
              <a:rPr lang="en-US" sz="2800" dirty="0"/>
              <a:t>Mechanism: winds are composed of a population of momentum-driven gas clouds from an isothermal </a:t>
            </a:r>
            <a:r>
              <a:rPr lang="en-US" sz="2800" dirty="0">
                <a:solidFill>
                  <a:srgbClr val="FF0000"/>
                </a:solidFill>
              </a:rPr>
              <a:t>turbulent </a:t>
            </a:r>
            <a:r>
              <a:rPr lang="en-US" sz="2800" dirty="0"/>
              <a:t>medium.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F10816-CB49-93D2-F0FB-D2CD0CB3895E}"/>
              </a:ext>
            </a:extLst>
          </p:cNvPr>
          <p:cNvSpPr/>
          <p:nvPr/>
        </p:nvSpPr>
        <p:spPr>
          <a:xfrm>
            <a:off x="9017330" y="5507057"/>
            <a:ext cx="477266" cy="2082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687E62-E273-0425-4594-7B66027169AC}"/>
              </a:ext>
            </a:extLst>
          </p:cNvPr>
          <p:cNvSpPr/>
          <p:nvPr/>
        </p:nvSpPr>
        <p:spPr>
          <a:xfrm>
            <a:off x="8594495" y="4399422"/>
            <a:ext cx="1188606" cy="4284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B2B762-2C5F-37FD-6B70-A94EE4CFD793}"/>
              </a:ext>
            </a:extLst>
          </p:cNvPr>
          <p:cNvCxnSpPr>
            <a:cxnSpLocks/>
          </p:cNvCxnSpPr>
          <p:nvPr/>
        </p:nvCxnSpPr>
        <p:spPr>
          <a:xfrm>
            <a:off x="8320889" y="4118484"/>
            <a:ext cx="999462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D063B-64A9-A8A6-9086-959BC7168453}"/>
              </a:ext>
            </a:extLst>
          </p:cNvPr>
          <p:cNvCxnSpPr>
            <a:cxnSpLocks/>
          </p:cNvCxnSpPr>
          <p:nvPr/>
        </p:nvCxnSpPr>
        <p:spPr>
          <a:xfrm flipH="1">
            <a:off x="9320351" y="4118484"/>
            <a:ext cx="598029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FD86019-D54A-339D-924C-0F6F0B3C83A9}"/>
              </a:ext>
            </a:extLst>
          </p:cNvPr>
          <p:cNvSpPr/>
          <p:nvPr/>
        </p:nvSpPr>
        <p:spPr>
          <a:xfrm>
            <a:off x="2148144" y="5507057"/>
            <a:ext cx="477266" cy="2082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3A5509-DCE9-3ABE-BDDC-E08EAB2AD77E}"/>
              </a:ext>
            </a:extLst>
          </p:cNvPr>
          <p:cNvSpPr/>
          <p:nvPr/>
        </p:nvSpPr>
        <p:spPr>
          <a:xfrm>
            <a:off x="2148144" y="4509537"/>
            <a:ext cx="477266" cy="2082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0021D9-D65A-68F6-7813-E5BF7C8015AE}"/>
              </a:ext>
            </a:extLst>
          </p:cNvPr>
          <p:cNvSpPr/>
          <p:nvPr/>
        </p:nvSpPr>
        <p:spPr>
          <a:xfrm>
            <a:off x="5579092" y="5523017"/>
            <a:ext cx="477266" cy="2082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9FAC62-84C6-C6E9-37F0-C974206F329F}"/>
              </a:ext>
            </a:extLst>
          </p:cNvPr>
          <p:cNvSpPr/>
          <p:nvPr/>
        </p:nvSpPr>
        <p:spPr>
          <a:xfrm>
            <a:off x="5284084" y="4399422"/>
            <a:ext cx="871636" cy="4444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ED087-009B-FE44-BDD3-20015F5B4B46}"/>
              </a:ext>
            </a:extLst>
          </p:cNvPr>
          <p:cNvCxnSpPr>
            <a:cxnSpLocks/>
          </p:cNvCxnSpPr>
          <p:nvPr/>
        </p:nvCxnSpPr>
        <p:spPr>
          <a:xfrm>
            <a:off x="4882651" y="4134444"/>
            <a:ext cx="999462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3A7377-F03A-1300-1530-34FC3727B2D7}"/>
              </a:ext>
            </a:extLst>
          </p:cNvPr>
          <p:cNvCxnSpPr>
            <a:cxnSpLocks/>
          </p:cNvCxnSpPr>
          <p:nvPr/>
        </p:nvCxnSpPr>
        <p:spPr>
          <a:xfrm flipH="1">
            <a:off x="5882113" y="4134444"/>
            <a:ext cx="598029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6EC11C-53F9-44DF-566B-13FE461EBB3E}"/>
              </a:ext>
            </a:extLst>
          </p:cNvPr>
          <p:cNvCxnSpPr>
            <a:cxnSpLocks/>
          </p:cNvCxnSpPr>
          <p:nvPr/>
        </p:nvCxnSpPr>
        <p:spPr>
          <a:xfrm>
            <a:off x="1444413" y="4118484"/>
            <a:ext cx="999462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6634B6-7C15-B32C-450E-51F38B7AD187}"/>
              </a:ext>
            </a:extLst>
          </p:cNvPr>
          <p:cNvCxnSpPr>
            <a:cxnSpLocks/>
          </p:cNvCxnSpPr>
          <p:nvPr/>
        </p:nvCxnSpPr>
        <p:spPr>
          <a:xfrm flipH="1">
            <a:off x="2443875" y="4118484"/>
            <a:ext cx="598029" cy="21097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75C446D-994A-9359-9040-3DAC4A40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759" y="2013236"/>
                <a:ext cx="10800481" cy="20878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dirty="0"/>
                  <a:t>Physical parameters and prescriptions:</a:t>
                </a:r>
                <a:endParaRPr lang="en-US" dirty="0"/>
              </a:p>
              <a:p>
                <a:r>
                  <a:rPr lang="en-US" dirty="0"/>
                  <a:t>Driving mechanism for clouds: </a:t>
                </a:r>
              </a:p>
              <a:p>
                <a:pPr lvl="1"/>
                <a:r>
                  <a:rPr lang="en-US" dirty="0"/>
                  <a:t>Ideal (constant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), radiation driven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dirty="0"/>
                  <a:t>), hot wind entrainment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Gravitational potential: point source, isothermal sphere</a:t>
                </a:r>
              </a:p>
              <a:p>
                <a:r>
                  <a:rPr lang="en-US" dirty="0"/>
                  <a:t>Cloud’s expansion law: constant area, intermediate, constant solid angle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75C446D-994A-9359-9040-3DAC4A40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9" y="2013236"/>
                <a:ext cx="10800481" cy="2087868"/>
              </a:xfrm>
              <a:prstGeom prst="rect">
                <a:avLst/>
              </a:prstGeom>
              <a:blipFill>
                <a:blip r:embed="rId2"/>
                <a:stretch>
                  <a:fillRect l="-939" t="-5422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DC76ED0-E8B4-1274-4B2A-09245B9D908A}"/>
              </a:ext>
            </a:extLst>
          </p:cNvPr>
          <p:cNvSpPr txBox="1"/>
          <p:nvPr/>
        </p:nvSpPr>
        <p:spPr>
          <a:xfrm>
            <a:off x="5579092" y="522298"/>
            <a:ext cx="432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Krumholz14, Krumholz+17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3C95F-080C-815A-E09E-B9A65B4D7822}"/>
              </a:ext>
            </a:extLst>
          </p:cNvPr>
          <p:cNvSpPr txBox="1"/>
          <p:nvPr/>
        </p:nvSpPr>
        <p:spPr>
          <a:xfrm>
            <a:off x="1444413" y="6269502"/>
            <a:ext cx="98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area                                               intermediate                                    constant solid angle</a:t>
            </a:r>
          </a:p>
        </p:txBody>
      </p:sp>
    </p:spTree>
    <p:extLst>
      <p:ext uri="{BB962C8B-B14F-4D97-AF65-F5344CB8AC3E}">
        <p14:creationId xmlns:p14="http://schemas.microsoft.com/office/powerpoint/2010/main" val="34990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19" grpId="0" animBg="1"/>
      <p:bldP spid="21" grpId="0" animBg="1"/>
      <p:bldP spid="22" grpId="0" animBg="1"/>
      <p:bldP spid="3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27887</TotalTime>
  <Words>829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URWPalladioL</vt:lpstr>
      <vt:lpstr>Arial</vt:lpstr>
      <vt:lpstr>Calibri</vt:lpstr>
      <vt:lpstr>Calibri Light</vt:lpstr>
      <vt:lpstr>Cambria Math</vt:lpstr>
      <vt:lpstr>Helvetica</vt:lpstr>
      <vt:lpstr>Times</vt:lpstr>
      <vt:lpstr>Celestial</vt:lpstr>
      <vt:lpstr>3D models for the multiphase wind of M82</vt:lpstr>
      <vt:lpstr>Outline</vt:lpstr>
      <vt:lpstr>winds</vt:lpstr>
      <vt:lpstr>Wind scenarios</vt:lpstr>
      <vt:lpstr>Extract information from observations</vt:lpstr>
      <vt:lpstr>Extract information from observations</vt:lpstr>
      <vt:lpstr>Rich data of winds in M82</vt:lpstr>
      <vt:lpstr>Wide-field map </vt:lpstr>
      <vt:lpstr>Our wind model DESPOTIC</vt:lpstr>
      <vt:lpstr>PowerPoint Presentation</vt:lpstr>
      <vt:lpstr>Why can our DESPOTIC model improve the previous measurement </vt:lpstr>
      <vt:lpstr>Warm neutral outflow (HI 21cm) </vt:lpstr>
      <vt:lpstr>Warm neutral outflow (HI 21cm)</vt:lpstr>
      <vt:lpstr>Variations with the parameters</vt:lpstr>
      <vt:lpstr>Variation with Potential  and Expansion law</vt:lpstr>
      <vt:lpstr>Cold molecular outflow (CO 2-&gt;1)</vt:lpstr>
      <vt:lpstr>Implications From Best fits for magnetic field and cooling</vt:lpstr>
      <vt:lpstr>Summary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Observational diagnostic of cool winds from galaxies</dc:title>
  <dc:creator>Yuxuan Yuan</dc:creator>
  <cp:lastModifiedBy>Yuxuan Yuan</cp:lastModifiedBy>
  <cp:revision>160</cp:revision>
  <dcterms:created xsi:type="dcterms:W3CDTF">2020-03-04T04:24:20Z</dcterms:created>
  <dcterms:modified xsi:type="dcterms:W3CDTF">2023-03-01T17:03:53Z</dcterms:modified>
</cp:coreProperties>
</file>